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88" d="100"/>
          <a:sy n="88" d="100"/>
        </p:scale>
        <p:origin x="6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0B89B-9FA2-4D49-945D-027022D4CC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08B76E-E45D-4360-A3E7-1237977D50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3C1099-7251-463E-B9AE-35C66C776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EDE27-768B-4F16-B7A3-92108F16A010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783DB3-B2BA-4D3F-BA8F-9E323A8CE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94A7E2-9CE7-4C3E-AE90-E66274305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F9E93-1FB2-4324-B000-59FB33B0D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901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F6AB9-3668-4F69-8055-B4772A69C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13E23E-6D3D-4B1D-8C26-FC5BAF075C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50D432-ACDA-4D9E-9E58-8A784017F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EDE27-768B-4F16-B7A3-92108F16A010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A9D7FF-DA39-4BFB-BC3C-9F334CDC4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F1F6C3-41A0-424D-9739-47937D3BF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F9E93-1FB2-4324-B000-59FB33B0D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39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FF3318-A902-48BF-9776-E07A003388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785894-EC93-424E-87B5-1DA68468BE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CEEA83-CF64-4CF3-80F2-48C706373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EDE27-768B-4F16-B7A3-92108F16A010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3AE278-D3F1-4FC5-982B-97F0E4A8E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7F7C0C-2016-4D15-BB27-BD415EBFF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F9E93-1FB2-4324-B000-59FB33B0D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507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59766-CA41-4E3C-AE97-0DD825E97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58E57E-7D2F-4AD6-A129-1563D6656C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42401C-0072-48AB-87BB-509D783C4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EDE27-768B-4F16-B7A3-92108F16A010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3F00CD-3CB4-43A4-A4F5-86CEA576A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DFCA0D-BFF2-4ED6-9D42-9623C4116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F9E93-1FB2-4324-B000-59FB33B0D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71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370BA-2B58-4A9F-B603-0A71B58D1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E1D50C-E0B5-47BD-A7ED-6326F6F0FD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632AE9-5A12-43BD-8864-6247C5ED9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EDE27-768B-4F16-B7A3-92108F16A010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6EAEB-50E2-43F1-82C1-0D4C75B12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E2730B-46FC-49E8-9A2F-B7465A307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F9E93-1FB2-4324-B000-59FB33B0D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666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CEAB9-29AD-4F99-8CFC-8C08279E2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78168-C737-4393-9AAD-061A8CFCB9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6F19D7-A6E5-4A2A-8AA9-772CA989C7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AED5A9-16DD-4647-BB40-1E0D0CA0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EDE27-768B-4F16-B7A3-92108F16A010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50E8A1-81E1-4005-95B8-0D71C9EED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319AF9-C2EF-4FAE-A0F4-5028090F8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F9E93-1FB2-4324-B000-59FB33B0D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87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E5A99-CBB0-4189-9505-9018B7323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F7CD63-F9E9-47E2-8941-3FBB8A09ED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64B0F2-5A17-4162-8514-DF994972F9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9C78B2-E605-4E47-AC39-52F45839A0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D8D87E-539E-47DA-827D-C18F2D77CD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3C0834-5F8B-4798-B811-D13A88421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EDE27-768B-4F16-B7A3-92108F16A010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8CAB89-C761-449F-8F12-A97AA0B29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B1F88C-0C29-47D9-84E4-D77F6F8C2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F9E93-1FB2-4324-B000-59FB33B0D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894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00327-447F-465D-8BCC-68D278987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5FD09F-9F41-45C4-93E1-DCAB9A1EB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EDE27-768B-4F16-B7A3-92108F16A010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22691C-5DD6-4F49-A861-96416667F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47F4FF-F729-421E-9715-A32BCDF32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F9E93-1FB2-4324-B000-59FB33B0D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490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4E0A91-D322-485F-9B34-0B05F2645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EDE27-768B-4F16-B7A3-92108F16A010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1B0C31-5D3D-497D-B8C8-82AEC1CC8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31940B-72F4-44E9-BB86-7127EC3E1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F9E93-1FB2-4324-B000-59FB33B0D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566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C734C-A1E7-45A1-952D-C06775EC4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FAC31-AD81-4E89-9FD5-772EE2301C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9E7D6E-0216-4625-86D0-27C6247336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A650D3-A861-4084-A62E-1004E881E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EDE27-768B-4F16-B7A3-92108F16A010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E2ECA5-D6BB-41F7-BC67-64EF2F49B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473DB5-CD8D-4230-B482-B3A5980F5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F9E93-1FB2-4324-B000-59FB33B0D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465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D657A-4787-4DD4-99FC-3D41FD73C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6F7E77-7711-435A-8C4E-E7CBFCC540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8E8D5B-A94D-4A74-9BE4-5045436C28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54F782-0AA9-467F-88D2-ADC5EBB75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EDE27-768B-4F16-B7A3-92108F16A010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2B2489-ED2B-4C56-8753-534A35F65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E87911-ED04-4D67-9BBD-FA1BAC41C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F9E93-1FB2-4324-B000-59FB33B0D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69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568F3F-1179-42F1-960D-0D94E87FE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69DEC8-BC58-482D-8B93-903AB82A37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29FED4-C1C6-49F2-8380-E98459DE95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EDE27-768B-4F16-B7A3-92108F16A010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4BEFDE-E211-468D-A30D-BABA43E44C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7C2A7D-D66B-4946-85C1-50D013FB4F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F9E93-1FB2-4324-B000-59FB33B0D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918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6099F-5BF4-415A-A067-9E82BB3DC5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513271"/>
            <a:ext cx="12192000" cy="1831458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Palatino Linotype" panose="02040502050505030304" pitchFamily="18" charset="0"/>
              </a:rPr>
              <a:t>Direct and Cross Examination</a:t>
            </a:r>
            <a:br>
              <a:rPr lang="en-US" dirty="0">
                <a:latin typeface="Palatino Linotype" panose="02040502050505030304" pitchFamily="18" charset="0"/>
              </a:rPr>
            </a:br>
            <a:br>
              <a:rPr lang="en-US" dirty="0">
                <a:latin typeface="Palatino Linotype" panose="02040502050505030304" pitchFamily="18" charset="0"/>
              </a:rPr>
            </a:br>
            <a:endParaRPr lang="en-US" sz="20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6588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6099F-5BF4-415A-A067-9E82BB3DC5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31103" y="4950814"/>
            <a:ext cx="9144000" cy="1831458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>
                    <a:lumMod val="75000"/>
                  </a:schemeClr>
                </a:solidFill>
                <a:latin typeface="Palatino Linotype" panose="02040502050505030304" pitchFamily="18" charset="0"/>
              </a:rPr>
              <a:t>direct/cross</a:t>
            </a:r>
            <a:endParaRPr lang="en-US" sz="3600" dirty="0">
              <a:latin typeface="Palatino Linotype" panose="0204050205050503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9E7DEED-6BF6-4E2F-844E-239EC140301A}"/>
              </a:ext>
            </a:extLst>
          </p:cNvPr>
          <p:cNvSpPr/>
          <p:nvPr/>
        </p:nvSpPr>
        <p:spPr>
          <a:xfrm>
            <a:off x="652409" y="523984"/>
            <a:ext cx="1095738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Cross</a:t>
            </a:r>
            <a:r>
              <a:rPr lang="en-US" sz="36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b="1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examination</a:t>
            </a:r>
          </a:p>
          <a:p>
            <a:endParaRPr lang="en-US" sz="3000" dirty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30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 attorney conducts an examination of the other side’s witness</a:t>
            </a:r>
          </a:p>
          <a:p>
            <a:endParaRPr lang="en-US" sz="3000" dirty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30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 effective cross: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b="1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isolates</a:t>
            </a:r>
            <a:r>
              <a:rPr lang="en-US" sz="30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b="1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information</a:t>
            </a:r>
            <a:r>
              <a:rPr lang="en-US" sz="30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each witness can contribute to proving the case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should be posed as a series of </a:t>
            </a:r>
            <a:r>
              <a:rPr lang="en-US" sz="3000" b="1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clear, simple questions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must consist of </a:t>
            </a:r>
            <a:r>
              <a:rPr lang="en-US" sz="3000" b="1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leading questions</a:t>
            </a:r>
          </a:p>
          <a:p>
            <a:endParaRPr lang="en-US" sz="3000" dirty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000" dirty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30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1600" dirty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1236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D701018-2AD2-4F50-A186-A9E1A4BABCC9}"/>
              </a:ext>
            </a:extLst>
          </p:cNvPr>
          <p:cNvSpPr/>
          <p:nvPr/>
        </p:nvSpPr>
        <p:spPr>
          <a:xfrm>
            <a:off x="649840" y="523984"/>
            <a:ext cx="109625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Goals of a cross examination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A6099F-5BF4-415A-A067-9E82BB3DC5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31103" y="4950814"/>
            <a:ext cx="9144000" cy="1831458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>
                    <a:lumMod val="75000"/>
                  </a:schemeClr>
                </a:solidFill>
                <a:latin typeface="Palatino Linotype" panose="02040502050505030304" pitchFamily="18" charset="0"/>
              </a:rPr>
              <a:t>direct/cross</a:t>
            </a:r>
            <a:endParaRPr lang="en-US" sz="3600" dirty="0">
              <a:latin typeface="Palatino Linotype" panose="0204050205050503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9E7DEED-6BF6-4E2F-844E-239EC140301A}"/>
              </a:ext>
            </a:extLst>
          </p:cNvPr>
          <p:cNvSpPr/>
          <p:nvPr/>
        </p:nvSpPr>
        <p:spPr>
          <a:xfrm>
            <a:off x="649840" y="1098396"/>
            <a:ext cx="11370924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000" dirty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develop favorable matters left unsaid on direct examination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demonstrate that the witness is lying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establish that the witness could not have seen or heard what they claimed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 challenge the witness’s inability to recall the events accurately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show the witness’s bias or prejudice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establish any interest, pecuniary or otherwise, the witness may have in the outcome of the trial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impair the credibility of the witness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 getting them to admit that they made statements on a prior occasion contrary to their current testimony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 laying the foundation for proof of contradictory statements by another witness or document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introduce all of a conversation or document if the witness has testified to only a part out of context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challenge the opinion of an expert witness</a:t>
            </a:r>
            <a:endParaRPr lang="en-US" sz="3000" dirty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000" dirty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30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1600" dirty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4935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D701018-2AD2-4F50-A186-A9E1A4BABCC9}"/>
              </a:ext>
            </a:extLst>
          </p:cNvPr>
          <p:cNvSpPr/>
          <p:nvPr/>
        </p:nvSpPr>
        <p:spPr>
          <a:xfrm>
            <a:off x="649840" y="523984"/>
            <a:ext cx="109625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Preparing a cross: Key questions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A6099F-5BF4-415A-A067-9E82BB3DC5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31103" y="4950814"/>
            <a:ext cx="9144000" cy="1831458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>
                    <a:lumMod val="75000"/>
                  </a:schemeClr>
                </a:solidFill>
                <a:latin typeface="Palatino Linotype" panose="02040502050505030304" pitchFamily="18" charset="0"/>
              </a:rPr>
              <a:t>direct/cross</a:t>
            </a:r>
            <a:endParaRPr lang="en-US" sz="3600" dirty="0">
              <a:latin typeface="Palatino Linotype" panose="0204050205050503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9E7DEED-6BF6-4E2F-844E-239EC140301A}"/>
              </a:ext>
            </a:extLst>
          </p:cNvPr>
          <p:cNvSpPr/>
          <p:nvPr/>
        </p:nvSpPr>
        <p:spPr>
          <a:xfrm>
            <a:off x="595473" y="1170315"/>
            <a:ext cx="1107126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000" dirty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is your team’s </a:t>
            </a:r>
            <a:r>
              <a:rPr lang="en-US" sz="2000" b="1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theory of the case</a:t>
            </a:r>
            <a:r>
              <a:rPr lang="en-US" sz="20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</a:t>
            </a:r>
            <a:r>
              <a:rPr lang="en-US" sz="2000" b="1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themes</a:t>
            </a:r>
            <a:r>
              <a:rPr lang="en-US" sz="20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does your team want to emphasize?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are the </a:t>
            </a:r>
            <a:r>
              <a:rPr lang="en-US" sz="2000" b="1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strengths</a:t>
            </a:r>
            <a:r>
              <a:rPr lang="en-US" sz="20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</a:t>
            </a:r>
            <a:r>
              <a:rPr lang="en-US" sz="2000" b="1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weaknesses</a:t>
            </a:r>
            <a:r>
              <a:rPr lang="en-US" sz="20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the witness in their statement?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are the </a:t>
            </a:r>
            <a:r>
              <a:rPr lang="en-US" sz="2000" b="1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key facts </a:t>
            </a:r>
            <a:r>
              <a:rPr lang="en-US" sz="20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team wants the witness to admit/testify to?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is the </a:t>
            </a:r>
            <a:r>
              <a:rPr lang="en-US" sz="2000" b="1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overall impression </a:t>
            </a:r>
            <a:r>
              <a:rPr lang="en-US" sz="20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team wants to leave the jury with regarding this witness?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any </a:t>
            </a:r>
            <a:r>
              <a:rPr lang="en-US" sz="2000" b="1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exhibits</a:t>
            </a:r>
            <a:r>
              <a:rPr lang="en-US" sz="20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going to be used and perhaps introduced with the witness?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long should it be?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</a:t>
            </a:r>
            <a:r>
              <a:rPr lang="en-US" sz="2000" b="1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objections</a:t>
            </a:r>
            <a:r>
              <a:rPr lang="en-US" sz="20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do you want to make against the witness’s testimony on direct examination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are the </a:t>
            </a:r>
            <a:r>
              <a:rPr lang="en-US" sz="2000" b="1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possible objections</a:t>
            </a:r>
            <a:r>
              <a:rPr lang="en-US" sz="20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that might be made to the cross examination questions?  How will you respond? </a:t>
            </a:r>
          </a:p>
          <a:p>
            <a:endParaRPr lang="en-US" sz="3000" dirty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30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1600" dirty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5050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B492183-650F-4032-A606-2C0C15604919}"/>
              </a:ext>
            </a:extLst>
          </p:cNvPr>
          <p:cNvSpPr/>
          <p:nvPr/>
        </p:nvSpPr>
        <p:spPr>
          <a:xfrm>
            <a:off x="652409" y="523984"/>
            <a:ext cx="10957389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Anatomy of a cross examination</a:t>
            </a:r>
          </a:p>
          <a:p>
            <a:endParaRPr lang="en-US" sz="3000" dirty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30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Identify the main subject areas to address  </a:t>
            </a:r>
          </a:p>
          <a:p>
            <a:endParaRPr lang="en-US" sz="3000" dirty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objectives on the previous slides are the ones most frequently used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Others can be case-specific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Focus on no more than three subject areas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000" dirty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30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1600" dirty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A6099F-5BF4-415A-A067-9E82BB3DC5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31103" y="4950814"/>
            <a:ext cx="9144000" cy="1831458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>
                    <a:lumMod val="75000"/>
                  </a:schemeClr>
                </a:solidFill>
                <a:latin typeface="Palatino Linotype" panose="02040502050505030304" pitchFamily="18" charset="0"/>
              </a:rPr>
              <a:t>direct/cross</a:t>
            </a:r>
            <a:endParaRPr lang="en-US" sz="36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9051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B492183-650F-4032-A606-2C0C15604919}"/>
              </a:ext>
            </a:extLst>
          </p:cNvPr>
          <p:cNvSpPr/>
          <p:nvPr/>
        </p:nvSpPr>
        <p:spPr>
          <a:xfrm>
            <a:off x="652409" y="523984"/>
            <a:ext cx="1095738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Anatomy of a cross examination</a:t>
            </a:r>
          </a:p>
          <a:p>
            <a:endParaRPr lang="en-US" sz="3000" dirty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30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Identify the main subject areas to address  </a:t>
            </a:r>
          </a:p>
          <a:p>
            <a:endParaRPr lang="en-US" sz="3000" dirty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objectives on the previous slides are the ones most frequently used; others can be case-specific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Focus on no more than three subject areas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000" dirty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30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Choose an organizational structure</a:t>
            </a:r>
          </a:p>
          <a:p>
            <a:endParaRPr lang="en-US" sz="3000" dirty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 be </a:t>
            </a:r>
            <a:r>
              <a:rPr lang="en-US" sz="2400" b="1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chronological</a:t>
            </a:r>
            <a:r>
              <a:rPr lang="en-US" sz="24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or </a:t>
            </a:r>
            <a:r>
              <a:rPr lang="en-US" sz="2400" b="1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approach point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A6099F-5BF4-415A-A067-9E82BB3DC5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31103" y="4950814"/>
            <a:ext cx="9144000" cy="1831458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>
                    <a:lumMod val="75000"/>
                  </a:schemeClr>
                </a:solidFill>
                <a:latin typeface="Palatino Linotype" panose="02040502050505030304" pitchFamily="18" charset="0"/>
              </a:rPr>
              <a:t>direct/cross</a:t>
            </a:r>
            <a:endParaRPr lang="en-US" sz="36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3485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B492183-650F-4032-A606-2C0C15604919}"/>
              </a:ext>
            </a:extLst>
          </p:cNvPr>
          <p:cNvSpPr/>
          <p:nvPr/>
        </p:nvSpPr>
        <p:spPr>
          <a:xfrm>
            <a:off x="652409" y="523984"/>
            <a:ext cx="10957389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Anatomy of a cross examination</a:t>
            </a:r>
          </a:p>
          <a:p>
            <a:endParaRPr lang="en-US" sz="3000" dirty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30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</a:t>
            </a:r>
            <a:r>
              <a:rPr lang="en-US" sz="3000" b="1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Control the witness  </a:t>
            </a:r>
          </a:p>
          <a:p>
            <a:endParaRPr lang="en-US" sz="3000" dirty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Ask only </a:t>
            </a:r>
            <a:r>
              <a:rPr lang="en-US" sz="2400" b="1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leading questions </a:t>
            </a:r>
            <a:r>
              <a:rPr lang="en-US" sz="24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can only be answered ‘yes’ or ‘no’</a:t>
            </a:r>
          </a:p>
          <a:p>
            <a:pPr lvl="1"/>
            <a:r>
              <a:rPr lang="en-US" sz="2400" i="1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</a:p>
          <a:p>
            <a:pPr lvl="1"/>
            <a:r>
              <a:rPr lang="en-US" sz="2400" i="1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ex: “You were driving you car at about 50 miles an hour, correct?”</a:t>
            </a:r>
            <a:br>
              <a:rPr lang="en-US" sz="2400" i="1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2400" i="1" dirty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Open-ended questions will elicit a long response from the witness that will use up valuable time</a:t>
            </a:r>
            <a:br>
              <a:rPr lang="en-US" sz="24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2400" dirty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b="1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the witness is explaining, you are losing.</a:t>
            </a:r>
            <a:endParaRPr lang="en-US" sz="3000" b="1" dirty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A6099F-5BF4-415A-A067-9E82BB3DC5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31103" y="4950814"/>
            <a:ext cx="9144000" cy="1831458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>
                    <a:lumMod val="75000"/>
                  </a:schemeClr>
                </a:solidFill>
                <a:latin typeface="Palatino Linotype" panose="02040502050505030304" pitchFamily="18" charset="0"/>
              </a:rPr>
              <a:t>direct/cross</a:t>
            </a:r>
            <a:endParaRPr lang="en-US" sz="36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910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6099F-5BF4-415A-A067-9E82BB3DC5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31103" y="4950814"/>
            <a:ext cx="9144000" cy="1831458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>
                    <a:lumMod val="75000"/>
                  </a:schemeClr>
                </a:solidFill>
                <a:latin typeface="Palatino Linotype" panose="02040502050505030304" pitchFamily="18" charset="0"/>
              </a:rPr>
              <a:t>direct/cross</a:t>
            </a:r>
            <a:endParaRPr lang="en-US" sz="3600" dirty="0">
              <a:latin typeface="Palatino Linotype" panose="0204050205050503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9E7DEED-6BF6-4E2F-844E-239EC140301A}"/>
              </a:ext>
            </a:extLst>
          </p:cNvPr>
          <p:cNvSpPr/>
          <p:nvPr/>
        </p:nvSpPr>
        <p:spPr>
          <a:xfrm>
            <a:off x="652409" y="523984"/>
            <a:ext cx="1095738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Direct</a:t>
            </a:r>
            <a:r>
              <a:rPr lang="en-US" sz="36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b="1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examination</a:t>
            </a:r>
          </a:p>
          <a:p>
            <a:endParaRPr lang="en-US" sz="3000" dirty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30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 attorney conducts an examination of her own witness to bring out the facts of the case</a:t>
            </a:r>
          </a:p>
          <a:p>
            <a:endParaRPr lang="en-US" sz="3000" dirty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30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 effective direct: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b="1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isolates</a:t>
            </a:r>
            <a:r>
              <a:rPr lang="en-US" sz="30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000" b="1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information</a:t>
            </a:r>
            <a:r>
              <a:rPr lang="en-US" sz="30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each witness can contribute to proving the case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should be posed as a series of </a:t>
            </a:r>
            <a:r>
              <a:rPr lang="en-US" sz="3000" b="1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clear, simple questions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must consist of </a:t>
            </a:r>
            <a:r>
              <a:rPr lang="en-US" sz="3000" b="1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open-ended questions</a:t>
            </a:r>
          </a:p>
          <a:p>
            <a:endParaRPr lang="en-US" sz="3000" dirty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000" dirty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30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1600" dirty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538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D701018-2AD2-4F50-A186-A9E1A4BABCC9}"/>
              </a:ext>
            </a:extLst>
          </p:cNvPr>
          <p:cNvSpPr/>
          <p:nvPr/>
        </p:nvSpPr>
        <p:spPr>
          <a:xfrm>
            <a:off x="649840" y="523984"/>
            <a:ext cx="109625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Preparing a direct: Key questions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A6099F-5BF4-415A-A067-9E82BB3DC5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31103" y="4950814"/>
            <a:ext cx="9144000" cy="1831458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>
                    <a:lumMod val="75000"/>
                  </a:schemeClr>
                </a:solidFill>
                <a:latin typeface="Palatino Linotype" panose="02040502050505030304" pitchFamily="18" charset="0"/>
              </a:rPr>
              <a:t>direct/cross</a:t>
            </a:r>
            <a:endParaRPr lang="en-US" sz="3600" dirty="0">
              <a:latin typeface="Palatino Linotype" panose="0204050205050503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9E7DEED-6BF6-4E2F-844E-239EC140301A}"/>
              </a:ext>
            </a:extLst>
          </p:cNvPr>
          <p:cNvSpPr/>
          <p:nvPr/>
        </p:nvSpPr>
        <p:spPr>
          <a:xfrm>
            <a:off x="595473" y="1170315"/>
            <a:ext cx="1107126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000" dirty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is your team’s </a:t>
            </a:r>
            <a:r>
              <a:rPr lang="en-US" sz="2000" b="1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theory of the case</a:t>
            </a:r>
            <a:r>
              <a:rPr lang="en-US" sz="20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</a:t>
            </a:r>
            <a:r>
              <a:rPr lang="en-US" sz="2000" b="1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themes</a:t>
            </a:r>
            <a:r>
              <a:rPr lang="en-US" sz="20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does your team want to emphasize?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are the </a:t>
            </a:r>
            <a:r>
              <a:rPr lang="en-US" sz="2000" b="1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strengths</a:t>
            </a:r>
            <a:r>
              <a:rPr lang="en-US" sz="20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</a:t>
            </a:r>
            <a:r>
              <a:rPr lang="en-US" sz="2000" b="1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weaknesses</a:t>
            </a:r>
            <a:r>
              <a:rPr lang="en-US" sz="20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the witness in their statement?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are the </a:t>
            </a:r>
            <a:r>
              <a:rPr lang="en-US" sz="2000" b="1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key facts </a:t>
            </a:r>
            <a:r>
              <a:rPr lang="en-US" sz="20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team wants the witness to admit/testify to?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is the </a:t>
            </a:r>
            <a:r>
              <a:rPr lang="en-US" sz="2000" b="1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overall impression </a:t>
            </a:r>
            <a:r>
              <a:rPr lang="en-US" sz="20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team wants to leave the jury with regarding this witness?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any </a:t>
            </a:r>
            <a:r>
              <a:rPr lang="en-US" sz="2000" b="1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exhibits</a:t>
            </a:r>
            <a:r>
              <a:rPr lang="en-US" sz="20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going to be used and perhaps introduced with the witness?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long should it be?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</a:t>
            </a:r>
            <a:r>
              <a:rPr lang="en-US" sz="2000" b="1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possible objections </a:t>
            </a:r>
            <a:r>
              <a:rPr lang="en-US" sz="20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might be made to the direct examination questions? What response might you give?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objections could be made against the witness’s testimony on cross examination?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questions do you anticipate on cross examination?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questions might you ask on re-redirect?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000" dirty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000" dirty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30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1600" dirty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18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B492183-650F-4032-A606-2C0C15604919}"/>
              </a:ext>
            </a:extLst>
          </p:cNvPr>
          <p:cNvSpPr/>
          <p:nvPr/>
        </p:nvSpPr>
        <p:spPr>
          <a:xfrm>
            <a:off x="652409" y="523984"/>
            <a:ext cx="10957389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Anatomy of a direct examination</a:t>
            </a:r>
          </a:p>
          <a:p>
            <a:endParaRPr lang="en-US" sz="3000" dirty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30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Formally call your witness</a:t>
            </a:r>
          </a:p>
          <a:p>
            <a:endParaRPr lang="en-US" sz="3000" b="1" dirty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3000" b="1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“Your honor, the </a:t>
            </a:r>
            <a:r>
              <a:rPr lang="en-US" sz="30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[prosecution/defense]</a:t>
            </a:r>
            <a:r>
              <a:rPr lang="en-US" sz="3000" b="1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calls </a:t>
            </a:r>
            <a:r>
              <a:rPr lang="en-US" sz="30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[full witness name] </a:t>
            </a:r>
            <a:r>
              <a:rPr lang="en-US" sz="3000" b="1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the stand.”</a:t>
            </a:r>
          </a:p>
          <a:p>
            <a:endParaRPr lang="en-US" sz="3000" dirty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000" dirty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30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1600" dirty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A6099F-5BF4-415A-A067-9E82BB3DC5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31103" y="4950814"/>
            <a:ext cx="9144000" cy="1831458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>
                    <a:lumMod val="75000"/>
                  </a:schemeClr>
                </a:solidFill>
                <a:latin typeface="Palatino Linotype" panose="02040502050505030304" pitchFamily="18" charset="0"/>
              </a:rPr>
              <a:t>direct/cross</a:t>
            </a:r>
            <a:endParaRPr lang="en-US" sz="36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106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B492183-650F-4032-A606-2C0C15604919}"/>
              </a:ext>
            </a:extLst>
          </p:cNvPr>
          <p:cNvSpPr/>
          <p:nvPr/>
        </p:nvSpPr>
        <p:spPr>
          <a:xfrm>
            <a:off x="652409" y="523984"/>
            <a:ext cx="10957389" cy="7755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Anatomy of a direct examination</a:t>
            </a:r>
          </a:p>
          <a:p>
            <a:endParaRPr lang="en-US" sz="3000" dirty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30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Ask the witness to introduce himself and his relationship to the matter before the court.</a:t>
            </a:r>
          </a:p>
          <a:p>
            <a:endParaRPr lang="en-US" sz="3000" dirty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400" b="1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Lay witness </a:t>
            </a:r>
            <a:r>
              <a:rPr lang="en-US" sz="24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(or “fact witness”)</a:t>
            </a:r>
            <a:endParaRPr lang="en-US" sz="2400" b="1" dirty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“Can you please introduce yourself to the court?”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“Would you tell the court a little bit about your background?”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b="1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Explain connection to the case</a:t>
            </a:r>
            <a:r>
              <a:rPr lang="en-US" sz="24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400" dirty="0" err="1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e.g.“How</a:t>
            </a:r>
            <a:r>
              <a:rPr lang="en-US" sz="24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did you come to know [the defendant, the decedent, the plaintiff, etc.]?”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strike="sngStrike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“What brings you to court today?”</a:t>
            </a:r>
            <a:endParaRPr lang="en-US" sz="3000" strike="sngStrike" dirty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2400" dirty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400" b="1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Expert witnesses </a:t>
            </a:r>
            <a:r>
              <a:rPr lang="en-US" sz="24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follow a similar script, but the second point is significantly expanded.</a:t>
            </a:r>
            <a:endParaRPr lang="en-US" sz="2400" b="1" dirty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3000" dirty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3000" dirty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000" dirty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30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1600" dirty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A6099F-5BF4-415A-A067-9E82BB3DC5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31103" y="4950814"/>
            <a:ext cx="9144000" cy="1831458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>
                    <a:lumMod val="75000"/>
                  </a:schemeClr>
                </a:solidFill>
                <a:latin typeface="Palatino Linotype" panose="02040502050505030304" pitchFamily="18" charset="0"/>
              </a:rPr>
              <a:t>direct/cross</a:t>
            </a:r>
            <a:endParaRPr lang="en-US" sz="36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918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B492183-650F-4032-A606-2C0C15604919}"/>
              </a:ext>
            </a:extLst>
          </p:cNvPr>
          <p:cNvSpPr/>
          <p:nvPr/>
        </p:nvSpPr>
        <p:spPr>
          <a:xfrm>
            <a:off x="652409" y="523984"/>
            <a:ext cx="10957389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Anatomy of a direct examination</a:t>
            </a:r>
          </a:p>
          <a:p>
            <a:endParaRPr lang="en-US" sz="3000" dirty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30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Ask </a:t>
            </a:r>
            <a:r>
              <a:rPr lang="en-US" sz="3000" b="1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open-ended questions</a:t>
            </a:r>
            <a:endParaRPr lang="en-US" sz="3000" dirty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3000" b="1" dirty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30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Get to the </a:t>
            </a:r>
            <a:r>
              <a:rPr lang="en-US" sz="3000" b="1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who, what, when, where, why, how</a:t>
            </a:r>
          </a:p>
          <a:p>
            <a:endParaRPr lang="en-US" sz="3000" b="1" dirty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30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Proper phrasing: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“Could you please tell the court what led you to…”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“How long did you remain in that spot?”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“What did you observe when you arrived?”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000" dirty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3000" dirty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000" dirty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30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1600" dirty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A6099F-5BF4-415A-A067-9E82BB3DC5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31103" y="4950814"/>
            <a:ext cx="9144000" cy="1831458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>
                    <a:lumMod val="75000"/>
                  </a:schemeClr>
                </a:solidFill>
                <a:latin typeface="Palatino Linotype" panose="02040502050505030304" pitchFamily="18" charset="0"/>
              </a:rPr>
              <a:t>direct/cross</a:t>
            </a:r>
            <a:endParaRPr lang="en-US" sz="36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561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B492183-650F-4032-A606-2C0C15604919}"/>
              </a:ext>
            </a:extLst>
          </p:cNvPr>
          <p:cNvSpPr/>
          <p:nvPr/>
        </p:nvSpPr>
        <p:spPr>
          <a:xfrm>
            <a:off x="652409" y="523984"/>
            <a:ext cx="1095738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Anatomy of a direct examination</a:t>
            </a:r>
          </a:p>
          <a:p>
            <a:endParaRPr lang="en-US" sz="3000" dirty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30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Avoid </a:t>
            </a:r>
            <a:r>
              <a:rPr lang="en-US" sz="3000" b="1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leading questions</a:t>
            </a:r>
            <a:endParaRPr lang="en-US" sz="3000" dirty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3000" b="1" dirty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30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Leading questions </a:t>
            </a:r>
            <a:r>
              <a:rPr lang="en-US" sz="3000" b="1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state the facts </a:t>
            </a:r>
            <a:r>
              <a:rPr lang="en-US" sz="30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the question and ask for a “</a:t>
            </a:r>
            <a:r>
              <a:rPr lang="en-US" sz="3000" b="1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yes” or “no” </a:t>
            </a:r>
            <a:r>
              <a:rPr lang="en-US" sz="30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answer</a:t>
            </a:r>
          </a:p>
          <a:p>
            <a:endParaRPr lang="en-US" sz="3000" dirty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Opposing counsel can object to a leading question on direct.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Some preliminary “</a:t>
            </a:r>
            <a:r>
              <a:rPr lang="en-US" sz="2400" dirty="0" err="1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yes”and</a:t>
            </a:r>
            <a:r>
              <a:rPr lang="en-US" sz="24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“no” questions are in the grey zone, and if objected to, the judge may rule either way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“What did you see while you waited” vs. “Did you see anything while you waited?”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30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1600" dirty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A6099F-5BF4-415A-A067-9E82BB3DC5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31103" y="4950814"/>
            <a:ext cx="9144000" cy="1831458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>
                    <a:lumMod val="75000"/>
                  </a:schemeClr>
                </a:solidFill>
                <a:latin typeface="Palatino Linotype" panose="02040502050505030304" pitchFamily="18" charset="0"/>
              </a:rPr>
              <a:t>direct/cross</a:t>
            </a:r>
            <a:endParaRPr lang="en-US" sz="36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678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B492183-650F-4032-A606-2C0C15604919}"/>
              </a:ext>
            </a:extLst>
          </p:cNvPr>
          <p:cNvSpPr/>
          <p:nvPr/>
        </p:nvSpPr>
        <p:spPr>
          <a:xfrm>
            <a:off x="652409" y="523984"/>
            <a:ext cx="10957389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Anatomy of a direct examination</a:t>
            </a:r>
          </a:p>
          <a:p>
            <a:endParaRPr lang="en-US" sz="3000" dirty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30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 Ask questions that let the witness to tell his story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dirty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Let the witness shine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Make the witness seem believable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Get out the facts that support your side</a:t>
            </a:r>
          </a:p>
          <a:p>
            <a:endParaRPr lang="en-US" sz="2400" dirty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30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6. Use deft transitions</a:t>
            </a:r>
          </a:p>
          <a:p>
            <a:endParaRPr lang="en-US" sz="2400" dirty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“I’d like to direct your attention to the events of September 28.”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strike="sngStrike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“Changing gears…”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30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1600" dirty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A6099F-5BF4-415A-A067-9E82BB3DC5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31103" y="4950814"/>
            <a:ext cx="9144000" cy="1831458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>
                    <a:lumMod val="75000"/>
                  </a:schemeClr>
                </a:solidFill>
                <a:latin typeface="Palatino Linotype" panose="02040502050505030304" pitchFamily="18" charset="0"/>
              </a:rPr>
              <a:t>direct/cross</a:t>
            </a:r>
            <a:endParaRPr lang="en-US" sz="36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84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B492183-650F-4032-A606-2C0C15604919}"/>
              </a:ext>
            </a:extLst>
          </p:cNvPr>
          <p:cNvSpPr/>
          <p:nvPr/>
        </p:nvSpPr>
        <p:spPr>
          <a:xfrm>
            <a:off x="652410" y="523984"/>
            <a:ext cx="788541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Never, ever forget:</a:t>
            </a:r>
          </a:p>
          <a:p>
            <a:endParaRPr lang="en-US" sz="3000" dirty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3000" dirty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7200" b="1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Build the case, don’t try to win it.  </a:t>
            </a:r>
          </a:p>
          <a:p>
            <a:endParaRPr lang="en-US" sz="2400" dirty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2400" dirty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4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That’s why you have a closing argument. </a:t>
            </a:r>
          </a:p>
          <a:p>
            <a:r>
              <a:rPr lang="en-US" sz="30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1600" dirty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A6099F-5BF4-415A-A067-9E82BB3DC5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31103" y="4950814"/>
            <a:ext cx="9144000" cy="1831458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>
                    <a:lumMod val="75000"/>
                  </a:schemeClr>
                </a:solidFill>
                <a:latin typeface="Palatino Linotype" panose="02040502050505030304" pitchFamily="18" charset="0"/>
              </a:rPr>
              <a:t>direct/cross</a:t>
            </a:r>
            <a:endParaRPr lang="en-US" sz="36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261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1075</Words>
  <Application>Microsoft Office PowerPoint</Application>
  <PresentationFormat>Widescreen</PresentationFormat>
  <Paragraphs>180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Century Gothic</vt:lpstr>
      <vt:lpstr>Palatino Linotype</vt:lpstr>
      <vt:lpstr>Tahoma</vt:lpstr>
      <vt:lpstr>Office Theme</vt:lpstr>
      <vt:lpstr>Direct and Cross Examination  </vt:lpstr>
      <vt:lpstr>direct/cross</vt:lpstr>
      <vt:lpstr>direct/cross</vt:lpstr>
      <vt:lpstr>direct/cross</vt:lpstr>
      <vt:lpstr>direct/cross</vt:lpstr>
      <vt:lpstr>direct/cross</vt:lpstr>
      <vt:lpstr>direct/cross</vt:lpstr>
      <vt:lpstr>direct/cross</vt:lpstr>
      <vt:lpstr>direct/cross</vt:lpstr>
      <vt:lpstr>direct/cross</vt:lpstr>
      <vt:lpstr>direct/cross</vt:lpstr>
      <vt:lpstr>direct/cross</vt:lpstr>
      <vt:lpstr>direct/cross</vt:lpstr>
      <vt:lpstr>direct/cross</vt:lpstr>
      <vt:lpstr>direct/cross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Objections: An overview</dc:title>
  <dc:creator>Jeffrey Tripodi</dc:creator>
  <cp:lastModifiedBy>Jeffrey Tripodi</cp:lastModifiedBy>
  <cp:revision>18</cp:revision>
  <dcterms:created xsi:type="dcterms:W3CDTF">2020-09-17T16:44:23Z</dcterms:created>
  <dcterms:modified xsi:type="dcterms:W3CDTF">2021-10-13T11:51:44Z</dcterms:modified>
</cp:coreProperties>
</file>